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eg" ContentType="image/jpeg"/>
  <Default Extension="gif" ContentType="image/gif"/>
  <Default Extension="svg" ContentType="image/svg+xml"/>
  <Default Extension="bmp" ContentType="image/bmp"/>
  <Default Extension="emf" ContentType="image/x-emf"/>
  <Default Extension="wmf" ContentType="image/x-wmf"/>
  <Default Extension="tiff" ContentType="image/tiff"/>
  <Default Extension="jpg" ContentType="application/octet-stream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app0.xml" ContentType="application/vnd.openxmlformats-officedocument.extended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</Types>
</file>

<file path=_rels/.rels><?xml version="1.0" encoding="UTF-8" standalone="yes"?>

<Relationships  xmlns="http://schemas.openxmlformats.org/package/2006/relationships">
<Relationship Id="rId3" Type="http://schemas.openxmlformats.org/officeDocument/2006/relationships/extended-properties" Target="docProps/app.xml"/>
<Relationship Id="rId2" Type="http://schemas.openxmlformats.org/package/2006/relationships/metadata/core-properties" Target="docProps/core.xml"/>
<Relationship Id="rId1" Type="http://schemas.openxmlformats.org/officeDocument/2006/relationships/officeDocument" Target="ppt/presentation.xml"/>
<Relationship Id="rId5" Type="http://schemas.openxmlformats.org/package/2006/relationships/metadata/extended-properties" Target="docProps/app0.xml"/>
<Relationship Id="rId4" Type="http://schemas.openxmlformats.org/officeDocument/2006/relationships/custom-properties" Target="docProps/custom.xml"/>
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749E"/>
    <a:srgbClr val="0B3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 snapToGrid="0" snapToObjects="1">
      <p:cViewPr varScale="1">
        <p:scale>
          <a:sx n="120" d="100"/>
          <a:sy n="120" d="100"/>
        </p:scale>
        <p:origin x="1182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
<Relationships  xmlns="http://schemas.openxmlformats.org/package/2006/relationships">
<Relationship Id="rId3" Type="http://schemas.openxmlformats.org/officeDocument/2006/relationships/viewProps" Target="viewProps.xml"/>
<Relationship Id="rId2" Type="http://schemas.openxmlformats.org/officeDocument/2006/relationships/presProps" Target="presProps.xml"/>
<Relationship Id="rId1" Type="http://schemas.openxmlformats.org/officeDocument/2006/relationships/slideMaster" Target="slideMasters/slideMaster1.xml"/>
<Relationship Id="rId5" Type="http://schemas.openxmlformats.org/officeDocument/2006/relationships/tableStyles" Target="tableStyles.xml"/>
<Relationship Id="rId4" Type="http://schemas.openxmlformats.org/officeDocument/2006/relationships/theme" Target="theme/theme1.xml"/>
<Relationship Id="rId6" Type="http://schemas.openxmlformats.org/officeDocument/2006/relationships/slide" Target="slides/slide1.xml"/>
<Relationship Id="rId7" Type="http://schemas.openxmlformats.org/officeDocument/2006/relationships/slide" Target="slides/slide2.xml"/>
<Relationship Id="rId8" Type="http://schemas.openxmlformats.org/officeDocument/2006/relationships/slide" Target="slides/slide3.xml"/>
<Relationship Id="rId9" Type="http://schemas.openxmlformats.org/officeDocument/2006/relationships/slide" Target="slides/slide4.xml"/>
<Relationship Id="rId10" Type="http://schemas.openxmlformats.org/officeDocument/2006/relationships/slide" Target="slides/slide5.xml"/>
<Relationship Id="rId11" Type="http://schemas.openxmlformats.org/officeDocument/2006/relationships/slide" Target="slides/slide6.xml"/>
<Relationship Id="rId12" Type="http://schemas.openxmlformats.org/officeDocument/2006/relationships/slide" Target="slides/slide7.xml"/>
<Relationship Id="rId13" Type="http://schemas.openxmlformats.org/officeDocument/2006/relationships/slide" Target="slides/slide8.xml"/>
<Relationship Id="rId14" Type="http://schemas.openxmlformats.org/officeDocument/2006/relationships/slide" Target="slides/slide9.xml"/>
<Relationship Id="rId15" Type="http://schemas.openxmlformats.org/officeDocument/2006/relationships/slide" Target="slides/slide10.xml"/>
<Relationship Id="rId16" Type="http://schemas.openxmlformats.org/officeDocument/2006/relationships/slide" Target="slides/slide11.xml"/>
<Relationship Id="rId17" Type="http://schemas.openxmlformats.org/officeDocument/2006/relationships/slide" Target="slides/slide12.xml"/>
<Relationship Id="rId18" Type="http://schemas.openxmlformats.org/officeDocument/2006/relationships/slide" Target="slides/slide13.xml"/>
<Relationship Id="rId19" Type="http://schemas.openxmlformats.org/officeDocument/2006/relationships/slide" Target="slides/slide14.xml"/>
<Relationship Id="rId20" Type="http://schemas.openxmlformats.org/officeDocument/2006/relationships/slide" Target="slides/slide15.xml"/>
<Relationship Id="rId21" Type="http://schemas.openxmlformats.org/officeDocument/2006/relationships/slide" Target="slides/slide16.xml"/>
<Relationship Id="rId22" Type="http://schemas.openxmlformats.org/officeDocument/2006/relationships/slide" Target="slides/slide17.xml"/>
<Relationship Id="rId23" Type="http://schemas.openxmlformats.org/officeDocument/2006/relationships/slide" Target="slides/slide18.xml"/>
<Relationship Id="rId24" Type="http://schemas.openxmlformats.org/officeDocument/2006/relationships/slide" Target="slides/slide19.xml"/>
<Relationship Id="rId25" Type="http://schemas.openxmlformats.org/officeDocument/2006/relationships/slide" Target="slides/slide20.xml"/>
<Relationship Id="rId26" Type="http://schemas.openxmlformats.org/officeDocument/2006/relationships/slide" Target="slides/slide21.xml"/>
<Relationship Id="rId27" Type="http://schemas.openxmlformats.org/officeDocument/2006/relationships/slide" Target="slides/slide22.xml"/>
</Relationships>
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551145" y="1"/>
            <a:ext cx="10363200" cy="10647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B202AB-5232-07DC-766A-073D3A9B7508}"/>
              </a:ext>
            </a:extLst>
          </p:cNvPr>
          <p:cNvSpPr/>
          <p:nvPr userDrawn="1"/>
        </p:nvSpPr>
        <p:spPr bwMode="auto">
          <a:xfrm>
            <a:off x="0" y="986267"/>
            <a:ext cx="12192000" cy="648072"/>
          </a:xfrm>
          <a:prstGeom prst="rect">
            <a:avLst/>
          </a:prstGeom>
          <a:solidFill>
            <a:srgbClr val="4074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8D65F35-F51A-B050-222D-C4989224C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095" y="111225"/>
            <a:ext cx="1562026" cy="1523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F31500-01A3-B66C-46FF-F0A32B216AF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31773" y="1690614"/>
            <a:ext cx="1307718" cy="37639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51145" y="1080370"/>
            <a:ext cx="8534400" cy="591547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5EE7799-4830-E1E8-8EA3-CB9BF9D9A488}"/>
              </a:ext>
            </a:extLst>
          </p:cNvPr>
          <p:cNvSpPr/>
          <p:nvPr userDrawn="1"/>
        </p:nvSpPr>
        <p:spPr>
          <a:xfrm>
            <a:off x="1" y="5235879"/>
            <a:ext cx="12192000" cy="162212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48422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loured box">
            <a:extLst>
              <a:ext uri="{FF2B5EF4-FFF2-40B4-BE49-F238E27FC236}">
                <a16:creationId xmlns:a16="http://schemas.microsoft.com/office/drawing/2014/main" id="{0BB202AB-5232-07DC-766A-073D3A9B7508}"/>
              </a:ext>
            </a:extLst>
          </p:cNvPr>
          <p:cNvSpPr/>
          <p:nvPr userDrawn="1"/>
        </p:nvSpPr>
        <p:spPr bwMode="auto">
          <a:xfrm>
            <a:off x="0" y="3108960"/>
            <a:ext cx="12192000" cy="3749040"/>
          </a:xfrm>
          <a:prstGeom prst="rect">
            <a:avLst/>
          </a:prstGeom>
          <a:solidFill>
            <a:srgbClr val="4074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pic>
        <p:nvPicPr>
          <p:cNvPr id="5" name="MPFF logo" descr="Chart&#10;&#10;Description automatically generated">
            <a:extLst>
              <a:ext uri="{FF2B5EF4-FFF2-40B4-BE49-F238E27FC236}">
                <a16:creationId xmlns:a16="http://schemas.microsoft.com/office/drawing/2014/main" id="{78D65F35-F51A-B050-222D-C4989224C1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5387" y="5930970"/>
            <a:ext cx="886706" cy="864618"/>
          </a:xfrm>
          <a:prstGeom prst="rect">
            <a:avLst/>
          </a:prstGeom>
        </p:spPr>
      </p:pic>
      <p:sp>
        <p:nvSpPr>
          <p:cNvPr id="9" name="MPFF text">
            <a:extLst>
              <a:ext uri="{FF2B5EF4-FFF2-40B4-BE49-F238E27FC236}">
                <a16:creationId xmlns:a16="http://schemas.microsoft.com/office/drawing/2014/main" id="{5C5E122B-9BC3-0C8A-CF7A-6183D79AED3E}"/>
              </a:ext>
            </a:extLst>
          </p:cNvPr>
          <p:cNvSpPr txBox="1"/>
          <p:nvPr userDrawn="1"/>
        </p:nvSpPr>
        <p:spPr>
          <a:xfrm>
            <a:off x="7824082" y="6531541"/>
            <a:ext cx="3439265" cy="26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sz="1200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Martin Pastoors  </a:t>
            </a:r>
            <a:r>
              <a:rPr lang="en-US" sz="1200" spc="252" dirty="0">
                <a:solidFill>
                  <a:schemeClr val="tx2">
                    <a:lumMod val="40000"/>
                    <a:lumOff val="6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fish and fisheries</a:t>
            </a:r>
            <a:endParaRPr lang="en-US" sz="1200" dirty="0">
              <a:solidFill>
                <a:schemeClr val="tx2">
                  <a:lumMod val="20000"/>
                  <a:lumOff val="8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Main picture">
            <a:extLst>
              <a:ext uri="{FF2B5EF4-FFF2-40B4-BE49-F238E27FC236}">
                <a16:creationId xmlns:a16="http://schemas.microsoft.com/office/drawing/2014/main" id="{1E41CFF5-B330-CC8C-95B8-2B94929F8B84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0"/>
            <a:ext cx="12192000" cy="3108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Location">
            <a:extLst>
              <a:ext uri="{FF2B5EF4-FFF2-40B4-BE49-F238E27FC236}">
                <a16:creationId xmlns:a16="http://schemas.microsoft.com/office/drawing/2014/main" id="{8E3DAC92-3E8D-C875-3697-D2AD4C0064E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714375" y="6308226"/>
            <a:ext cx="7109707" cy="487362"/>
          </a:xfrm>
        </p:spPr>
        <p:txBody>
          <a:bodyPr anchor="b">
            <a:no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None/>
              <a:defRPr sz="1600" b="1">
                <a:solidFill>
                  <a:schemeClr val="bg1"/>
                </a:solidFill>
              </a:defRPr>
            </a:lvl2pPr>
            <a:lvl3pPr marL="914400" indent="0">
              <a:buNone/>
              <a:defRPr sz="1600" b="1">
                <a:solidFill>
                  <a:schemeClr val="bg1"/>
                </a:solidFill>
              </a:defRPr>
            </a:lvl3pPr>
            <a:lvl4pPr marL="1371600" indent="0">
              <a:buNone/>
              <a:defRPr sz="1600" b="1">
                <a:solidFill>
                  <a:schemeClr val="bg1"/>
                </a:solidFill>
              </a:defRPr>
            </a:lvl4pPr>
            <a:lvl5pPr marL="1828800" indent="0">
              <a:buNone/>
              <a:defRPr sz="16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3" name="Author"/>
          <p:cNvSpPr>
            <a:spLocks noGrp="1"/>
          </p:cNvSpPr>
          <p:nvPr>
            <p:ph type="subTitle" idx="1"/>
          </p:nvPr>
        </p:nvSpPr>
        <p:spPr>
          <a:xfrm>
            <a:off x="714220" y="4687706"/>
            <a:ext cx="10763561" cy="591547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4220" y="3318539"/>
            <a:ext cx="10763561" cy="887701"/>
          </a:xfrm>
        </p:spPr>
        <p:txBody>
          <a:bodyPr/>
          <a:lstStyle>
            <a:lvl1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2428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779229" y="1290181"/>
            <a:ext cx="10821724" cy="5060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">
            <a:extLst>
              <a:ext uri="{FF2B5EF4-FFF2-40B4-BE49-F238E27FC236}">
                <a16:creationId xmlns:a16="http://schemas.microsoft.com/office/drawing/2014/main" id="{B85233DF-44BF-28AF-790C-8873C37E55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  <a:prstGeom prst="rect">
            <a:avLst/>
          </a:prstGeom>
        </p:spPr>
        <p:txBody>
          <a:bodyPr anchor="ctr"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rgbClr val="4074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17767" y="672672"/>
            <a:ext cx="10363200" cy="1140225"/>
          </a:xfrm>
        </p:spPr>
        <p:txBody>
          <a:bodyPr anchor="t"/>
          <a:lstStyle>
            <a:lvl1pPr algn="ctr">
              <a:defRPr lang="en-US" b="1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AA7AE87-193C-DE05-6940-B023FE0CC0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93950" y="2178050"/>
            <a:ext cx="7942263" cy="4006850"/>
          </a:xfrm>
        </p:spPr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right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16746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826936" y="1600201"/>
            <a:ext cx="516746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936" y="1535113"/>
            <a:ext cx="5169581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6936" y="2174875"/>
            <a:ext cx="5169581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16958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16958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6936" y="274638"/>
            <a:ext cx="10521646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6936" y="1600201"/>
            <a:ext cx="105177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E3E4AE-39A2-AE07-D613-19B1A870A0D7}"/>
              </a:ext>
            </a:extLst>
          </p:cNvPr>
          <p:cNvSpPr/>
          <p:nvPr userDrawn="1"/>
        </p:nvSpPr>
        <p:spPr bwMode="auto">
          <a:xfrm>
            <a:off x="0" y="6526060"/>
            <a:ext cx="12192000" cy="344465"/>
          </a:xfrm>
          <a:prstGeom prst="rect">
            <a:avLst/>
          </a:prstGeom>
          <a:solidFill>
            <a:srgbClr val="40749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n-GB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cs typeface="Arial Unicode MS" panose="020B0604020202020204" pitchFamily="34" charset="-128"/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62594B8-DECB-8C57-CA17-87121390964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8582" y="6039381"/>
            <a:ext cx="839530" cy="8186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C4929A-2683-9390-FEDB-CB8B9C32572B}"/>
              </a:ext>
            </a:extLst>
          </p:cNvPr>
          <p:cNvSpPr txBox="1"/>
          <p:nvPr userDrawn="1"/>
        </p:nvSpPr>
        <p:spPr>
          <a:xfrm>
            <a:off x="882622" y="6547443"/>
            <a:ext cx="10380726" cy="292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r>
              <a:rPr lang="en-US" sz="1400" dirty="0">
                <a:solidFill>
                  <a:schemeClr val="tx2">
                    <a:lumMod val="20000"/>
                    <a:lumOff val="8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Martin Pastoors  </a:t>
            </a:r>
            <a:r>
              <a:rPr lang="en-US" sz="1400" spc="252" dirty="0">
                <a:solidFill>
                  <a:schemeClr val="tx2">
                    <a:lumMod val="40000"/>
                    <a:lumOff val="6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fish and fisheries</a:t>
            </a:r>
            <a:endParaRPr lang="en-US" sz="1400" dirty="0">
              <a:solidFill>
                <a:schemeClr val="tx2">
                  <a:lumMod val="20000"/>
                  <a:lumOff val="8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xStyles>
    <p:titleStyle>
      <a:lvl1pPr algn="l" defTabSz="457200" rtl="0" eaLnBrk="1" latinLnBrk="0" hangingPunct="1">
        <a:spcBef>
          <a:spcPct val="0"/>
        </a:spcBef>
        <a:buNone/>
        <a:defRPr sz="4000" kern="1200">
          <a:solidFill>
            <a:srgbClr val="0B336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rgbClr val="0B3365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0B3365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rgbClr val="0B3365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rgbClr val="0B3365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rgbClr val="0B3365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2.xml"/>
<Relationship Id="rId2" Type="http://schemas.openxmlformats.org/officeDocument/2006/relationships/image" Target="../media/ac1955226a24abd91b6c27f02356929e365be9f5.jpg"/>
</Relationships>

</file>

<file path=ppt/slides/_rels/slide1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65ea6befd369ac3ba83c680d4854666488a8c9f9.png"/>
</Relationships>

</file>

<file path=ppt/slides/_rels/slide1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8d9fe66768699d53a706e9974e1c8c88469bee09.png"/>
</Relationships>

</file>

<file path=ppt/slides/_rels/slide1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92613450894b6d0d53f789f293705cdee0c29126.png"/>
</Relationships>

</file>

<file path=ppt/slides/_rels/slide1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69981b4d02294c934801f27a84a30c441fc5cb6e.png"/>
</Relationships>

</file>

<file path=ppt/slides/_rels/slide1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3dbc0635bfd62214323b91daa68b9e0b252c1a4b.jpg"/>
</Relationships>

</file>

<file path=ppt/slides/_rels/slide1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8.xml"/>
<Relationship Id="rId2" Type="http://schemas.openxmlformats.org/officeDocument/2006/relationships/image" Target="../media/f6a05797d0aee8f2f13f16f5eb444fbae347c683.png"/>
</Relationships>

</file>

<file path=ppt/slides/_rels/slide1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6ed60ac164a688871e3b77110f2f789ec04f9f7a.png"/>
</Relationships>

</file>

<file path=ppt/slides/_rels/slide1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2cae5d9706f78d66ab59087a51236fd58d453e41.png"/>
</Relationships>

</file>

<file path=ppt/slides/_rels/slide1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4efd2f226008d4afe70ab8b5fad7101078827108.png"/>
</Relationships>

</file>

<file path=ppt/slides/_rels/slide1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83d52fee0a96bd6fac1902d5b1f29e082f204a6.png"/>
</Relationships>

</file>

<file path=ppt/slides/_rels/slide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68f70664af86aa38a37d97b88be1a3a6c73b471e.png"/>
</Relationships>

</file>

<file path=ppt/slides/_rels/slide20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534a6b2e9fb5f343d0fc011b49466800aaed050c.png"/>
</Relationships>

</file>

<file path=ppt/slides/_rels/slide21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8999b8e34e941d99874db4eb788d659537c3e0de.png"/>
</Relationships>

</file>

<file path=ppt/slides/_rels/slide22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96ae37434dc954b2a5a690b22a9b638856d70b59.png"/>
</Relationships>

</file>

<file path=ppt/slides/_rels/slide3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5.xml"/>
<Relationship Id="rId2" Type="http://schemas.openxmlformats.org/officeDocument/2006/relationships/image" Target="../media/5f4d178b2c8eaf35ef5bc2d96dba834ee56d60ca.png"/>
<Relationship Id="rId3" Type="http://schemas.openxmlformats.org/officeDocument/2006/relationships/image" Target="../media/9aae3de112f4e2f396b4515ea71b8969deee3a68.png"/>
</Relationships>

</file>

<file path=ppt/slides/_rels/slide4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c16785de15d5679a1cdbe5c79acda28732bcb398.png"/>
</Relationships>

</file>

<file path=ppt/slides/_rels/slide5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fd2ecbff3b5ab5d19b68ca458379dcd78d257e77.png"/>
</Relationships>

</file>

<file path=ppt/slides/_rels/slide6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9422ffa6282d77daaceaaf6cd38508123a1274fc.png"/>
</Relationships>

</file>

<file path=ppt/slides/_rels/slide7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4.xml"/>
<Relationship Id="rId2" Type="http://schemas.openxmlformats.org/officeDocument/2006/relationships/image" Target="../media/555952f21360f7200bd70ce1bc63aabcf3e81ab5.jpg"/>
</Relationships>

</file>

<file path=ppt/slides/_rels/slide8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/Relationships>

</file>

<file path=ppt/slides/_rels/slide9.xml.rels><?xml version="1.0" encoding="UTF-8" standalone="yes"?>

<Relationships  xmlns="http://schemas.openxmlformats.org/package/2006/relationships">
<Relationship Id="rId1" Type="http://schemas.openxmlformats.org/officeDocument/2006/relationships/slideLayout" Target="../slideLayouts/slideLayout3.xml"/>
<Relationship Id="rId2" Type="http://schemas.openxmlformats.org/officeDocument/2006/relationships/image" Target="../media/5ffeb5e6bb2d50cc3c11015629709ca77d349dec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ctrTitle"/>
          </p:nvPr>
        </p:nvSpPr>
        <p:spPr>
          <a:xfrm>
            <a:off x="714220" y="3318539"/>
            <a:ext cx="10763561" cy="887701"/>
          </a:xfrm>
        </p:spPr>
        <p:txBody>
          <a:bodyPr/>
          <a:lstStyle/>
          <a:p>
            <a:r>
              <a:rPr/>
              <a:t>Pelagic species in the Northeast Atlantic</a:t>
            </a:r>
          </a:p>
        </p:txBody>
      </p:sp>
      <p:sp>
        <p:nvSpPr>
          <p:cNvPr id="3" name="Author"/>
          <p:cNvSpPr>
            <a:spLocks noGrp="1"/>
          </p:cNvSpPr>
          <p:nvPr>
            <p:ph type="subTitle" idx="1"/>
          </p:nvPr>
        </p:nvSpPr>
        <p:spPr>
          <a:xfrm>
            <a:off x="714220" y="4687706"/>
            <a:ext cx="10763561" cy="591547"/>
          </a:xfrm>
        </p:spPr>
        <p:txBody>
          <a:bodyPr/>
          <a:lstStyle/>
          <a:p>
            <a:r>
              <a:rPr/>
              <a:t>Martin Pastoors</a:t>
            </a:r>
          </a:p>
        </p:txBody>
      </p:sp>
      <p:sp>
        <p:nvSpPr>
          <p:cNvPr id="4" name="Location"/>
          <p:cNvSpPr>
            <a:spLocks noGrp="1"/>
          </p:cNvSpPr>
          <p:nvPr>
            <p:ph sz="quarter" idx="11"/>
          </p:nvPr>
        </p:nvSpPr>
        <p:spPr>
          <a:xfrm>
            <a:off x="714375" y="6308226"/>
            <a:ext cx="7109707" cy="487362"/>
          </a:xfrm>
        </p:spPr>
        <p:txBody>
          <a:bodyPr/>
          <a:lstStyle/>
          <a:p>
            <a:r>
              <a:rPr/>
              <a:t>Global Pelagic Forum, 24 April 2023, Barcelona</a:t>
            </a:r>
          </a:p>
        </p:txBody>
      </p:sp>
      <p:pic>
        <p:nvPicPr>
          <p:cNvPr id="5" name="Main picture" descr=""/>
          <p:cNvPicPr>
            <a:picLocks noGrp="1"/>
          </p:cNvPicPr>
          <p:nvPr>
            <p:ph sz="quarter" idx="12"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192000" cy="31083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Mackerel: overshoot of catches over advice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CS MAC WG 2022, ICES ACOM 2022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Mackerel: high recruitment, stock coming down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ACOM 2022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Mackerel: very uncertain assessment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Mackerel: recommended (slightly) lower catch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914400"/>
            <a:ext cx="1005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17767" y="672672"/>
            <a:ext cx="10363200" cy="1140225"/>
          </a:xfrm>
        </p:spPr>
        <p:txBody>
          <a:bodyPr/>
          <a:lstStyle/>
          <a:p>
            <a:r>
              <a:rPr/>
              <a:t>Atlantic herring (HER)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1828800"/>
            <a:ext cx="100584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0" y="0"/>
            <a:ext cx="122529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Key aspects of Atlanto-scandian (AS) herring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779229" y="1290181"/>
            <a:ext cx="10821724" cy="5060515"/>
          </a:xfrm>
        </p:spPr>
        <p:txBody>
          <a:bodyPr/>
          <a:lstStyle/>
          <a:p>
            <a:pPr/>
            <a:r>
              <a:rPr/>
              <a:t>Catch area seems to be contracting</a:t>
            </a:r>
          </a:p>
          <a:p>
            <a:pPr/>
            <a:r>
              <a:rPr/>
              <a:t>No agreement on sharing; some overshoot over advice</a:t>
            </a:r>
          </a:p>
          <a:p>
            <a:pPr/>
            <a:r>
              <a:rPr/>
              <a:t>Stock declining, despite strong year class</a:t>
            </a:r>
          </a:p>
          <a:p>
            <a:pPr/>
            <a:r>
              <a:rPr/>
              <a:t>Relatively consistent assessment</a:t>
            </a:r>
          </a:p>
          <a:p>
            <a:pPr/>
            <a:r>
              <a:rPr/>
              <a:t>Advice 2023 15% lower than for 2022</a:t>
            </a:r>
          </a:p>
        </p:txBody>
      </p:sp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0" y="274320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AS herring: contracting catching area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WGWIDE 2022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AS herring: some overshoot of catches over advice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ACOM 2022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AS herring: stock declining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ACOM 2022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26936" y="274638"/>
            <a:ext cx="10521646" cy="1143000"/>
          </a:xfrm>
        </p:spPr>
        <p:txBody>
          <a:bodyPr/>
          <a:lstStyle/>
          <a:p>
            <a:r>
              <a:rPr/>
              <a:t>Context of scientific advice in the NE Atlantic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826936" y="1600201"/>
            <a:ext cx="5167464" cy="4525963"/>
          </a:xfrm>
        </p:spPr>
        <p:txBody>
          <a:bodyPr/>
          <a:lstStyle/>
          <a:p>
            <a:r>
              <a:rPr/>
              <a:t>Scientific advice by International Council for the Exploration of the Sea (ICES)</a:t>
            </a:r>
          </a:p>
        </p:txBody>
      </p:sp>
      <p:pic>
        <p:nvPicPr>
          <p:cNvPr id="4" name="Content right" descr=""/>
          <p:cNvPicPr>
            <a:picLocks noGrp="1"/>
          </p:cNvPicPr>
          <p:nvPr>
            <p:ph sz="half" idx="2"/>
          </p:nvPr>
        </p:nvPicPr>
        <p:blipFill>
          <a:blip cstate="print" r:embed="rId2"/>
          <a:stretch>
            <a:fillRect/>
          </a:stretch>
        </p:blipFill>
        <p:spPr>
          <a:xfrm>
            <a:off x="6197600" y="1600201"/>
            <a:ext cx="5167464" cy="452596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AS herring: relatively consistent assessment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AS herring: 15% lower advice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914400"/>
            <a:ext cx="1005840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Key aspects of North Sea herring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779229" y="1290181"/>
            <a:ext cx="10821724" cy="5060515"/>
          </a:xfrm>
        </p:spPr>
        <p:txBody>
          <a:bodyPr/>
          <a:lstStyle/>
          <a:p>
            <a:pPr/>
            <a:r>
              <a:rPr/>
              <a:t>Some mismatch between TAC and stock area</a:t>
            </a:r>
          </a:p>
          <a:p>
            <a:pPr/>
            <a:r>
              <a:rPr/>
              <a:t>Stock coming down (close to trigger biomass)</a:t>
            </a:r>
          </a:p>
          <a:p>
            <a:pPr/>
            <a:r>
              <a:rPr/>
              <a:t>Uncertainty in stock level in assessment (scaling)</a:t>
            </a:r>
          </a:p>
          <a:p>
            <a:pPr/>
            <a:r>
              <a:rPr/>
              <a:t>Stable spatial patterns in catches</a:t>
            </a:r>
          </a:p>
          <a:p>
            <a:pPr/>
            <a:r>
              <a:rPr/>
              <a:t>Advice for 23% reduction (relative to high advice 2022)</a:t>
            </a:r>
          </a:p>
        </p:txBody>
      </p:sp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601200" y="457200"/>
            <a:ext cx="22860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826936" y="274638"/>
            <a:ext cx="10521646" cy="1143000"/>
          </a:xfrm>
        </p:spPr>
        <p:txBody>
          <a:bodyPr/>
          <a:lstStyle/>
          <a:p>
            <a:r>
              <a:rPr/>
              <a:t>Fisheries management in the NE Atlantic</a:t>
            </a:r>
          </a:p>
        </p:txBody>
      </p:sp>
      <p:sp>
        <p:nvSpPr>
          <p:cNvPr id="3" name="Content left"/>
          <p:cNvSpPr>
            <a:spLocks noGrp="1"/>
          </p:cNvSpPr>
          <p:nvPr>
            <p:ph sz="half" idx="1"/>
          </p:nvPr>
        </p:nvSpPr>
        <p:spPr>
          <a:xfrm>
            <a:off x="826936" y="1600201"/>
            <a:ext cx="5167464" cy="4525963"/>
          </a:xfrm>
        </p:spPr>
        <p:txBody>
          <a:bodyPr/>
          <a:lstStyle/>
          <a:p>
            <a:r>
              <a:rPr/>
              <a:t>Northeast Atlantic Fisheries Commission (NEAFC)</a:t>
            </a:r>
          </a:p>
          <a:p>
            <a:r>
              <a:rPr/>
              <a:t>Coastal States negotiations</a:t>
            </a:r>
          </a:p>
        </p:txBody>
      </p:sp>
      <p:pic>
        <p:nvPicPr>
          <p:cNvPr id="4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7772400" y="1828800"/>
            <a:ext cx="3657600" cy="4572000"/>
          </a:xfrm>
          <a:prstGeom prst="rect">
            <a:avLst/>
          </a:prstGeom>
        </p:spPr>
      </p:pic>
      <p:pic>
        <p:nvPicPr>
          <p:cNvPr id="5" name="" descr=""/>
          <p:cNvPicPr>
            <a:picLocks noGrp="1"/>
          </p:cNvPicPr>
          <p:nvPr>
            <p:ph/>
          </p:nvPr>
        </p:nvPicPr>
        <p:blipFill>
          <a:blip cstate="print" r:embed="rId3"/>
          <a:stretch>
            <a:fillRect/>
          </a:stretch>
        </p:blipFill>
        <p:spPr>
          <a:xfrm>
            <a:off x="731520" y="2514600"/>
            <a:ext cx="64008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Catches of pelagic, demersal and other stocks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Catches of pelagic species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17767" y="672672"/>
            <a:ext cx="10363200" cy="1140225"/>
          </a:xfrm>
        </p:spPr>
        <p:txBody>
          <a:bodyPr/>
          <a:lstStyle/>
          <a:p>
            <a:r>
              <a:rPr/>
              <a:t>Species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1828800" y="1828800"/>
            <a:ext cx="4572000" cy="3657600"/>
          </a:xfrm>
          <a:prstGeom prst="rect">
            <a:avLst/>
          </a:prstGeom>
        </p:spPr>
      </p:pic>
      <p:sp>
        <p:nvSpPr>
          <p:cNvPr id="4" name=""/>
          <p:cNvSpPr>
            <a:spLocks noGrp="1"/>
          </p:cNvSpPr>
          <p:nvPr>
            <p:ph/>
          </p:nvPr>
        </p:nvSpPr>
        <p:spPr>
          <a:xfrm>
            <a:off x="6400800" y="1828800"/>
            <a:ext cx="3657600" cy="457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Atlantic mackerel (MAC)</a:t>
            </a:r>
          </a:p>
        </p:txBody>
      </p:sp>
      <p:sp>
        <p:nvSpPr>
          <p:cNvPr id="5" name=""/>
          <p:cNvSpPr>
            <a:spLocks noGrp="1"/>
          </p:cNvSpPr>
          <p:nvPr>
            <p:ph/>
          </p:nvPr>
        </p:nvSpPr>
        <p:spPr>
          <a:xfrm>
            <a:off x="6400800" y="3017520"/>
            <a:ext cx="3657600" cy="457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Atlantic herring (HER)</a:t>
            </a:r>
          </a:p>
        </p:txBody>
      </p:sp>
      <p:sp>
        <p:nvSpPr>
          <p:cNvPr id="6" name=""/>
          <p:cNvSpPr>
            <a:spLocks noGrp="1"/>
          </p:cNvSpPr>
          <p:nvPr>
            <p:ph/>
          </p:nvPr>
        </p:nvSpPr>
        <p:spPr>
          <a:xfrm>
            <a:off x="6400800" y="4206240"/>
            <a:ext cx="3657600" cy="457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400" i="0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Blue whiting (WHB)</a:t>
            </a:r>
          </a:p>
        </p:txBody>
      </p:sp>
      <p:sp>
        <p:nvSpPr>
          <p:cNvPr id="7" name=""/>
          <p:cNvSpPr>
            <a:spLocks noGrp="1"/>
          </p:cNvSpPr>
          <p:nvPr>
            <p:ph/>
          </p:nvPr>
        </p:nvSpPr>
        <p:spPr>
          <a:xfrm>
            <a:off x="6400800" y="219456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1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Scomber scombrus</a:t>
            </a:r>
          </a:p>
        </p:txBody>
      </p:sp>
      <p:sp>
        <p:nvSpPr>
          <p:cNvPr id="8" name=""/>
          <p:cNvSpPr>
            <a:spLocks noGrp="1"/>
          </p:cNvSpPr>
          <p:nvPr>
            <p:ph/>
          </p:nvPr>
        </p:nvSpPr>
        <p:spPr>
          <a:xfrm>
            <a:off x="6400800" y="338328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1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Clupea harengus</a:t>
            </a:r>
          </a:p>
        </p:txBody>
      </p:sp>
      <p:sp>
        <p:nvSpPr>
          <p:cNvPr id="9" name=""/>
          <p:cNvSpPr>
            <a:spLocks noGrp="1"/>
          </p:cNvSpPr>
          <p:nvPr>
            <p:ph/>
          </p:nvPr>
        </p:nvSpPr>
        <p:spPr>
          <a:xfrm>
            <a:off x="6400800" y="4572000"/>
            <a:ext cx="3657600" cy="2743200"/>
          </a:xfrm>
        </p:spPr>
        <p:txBody>
          <a:bodyPr/>
          <a:lstStyle/>
          <a:p>
            <a:pPr algn="l" marL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cap="none" sz="2200" i="1" b="0" u="none">
                <a:solidFill>
                  <a:srgbClr val="FFFFFF">
                    <a:alpha val="100000"/>
                  </a:srgbClr>
                </a:solidFill>
                <a:latin typeface="Arial"/>
                <a:cs typeface="Arial"/>
                <a:ea typeface="Arial"/>
                <a:sym typeface="Arial"/>
              </a:rPr>
              <a:t>Micromesistius poutassou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1017767" y="672672"/>
            <a:ext cx="10363200" cy="1140225"/>
          </a:xfrm>
        </p:spPr>
        <p:txBody>
          <a:bodyPr/>
          <a:lstStyle/>
          <a:p>
            <a:r>
              <a:rPr/>
              <a:t>Atlantic mackerel (MAC)</a:t>
            </a:r>
          </a:p>
        </p:txBody>
      </p:sp>
      <p:pic>
        <p:nvPicPr>
          <p:cNvPr id="3" name="" descr=""/>
          <p:cNvPicPr>
            <a:picLocks noGrp="1"/>
          </p:cNvPicPr>
          <p:nvPr>
            <p:ph/>
          </p:nvPr>
        </p:nvPicPr>
        <p:blipFill>
          <a:blip cstate="print" r:embed="rId2"/>
          <a:stretch>
            <a:fillRect/>
          </a:stretch>
        </p:blipFill>
        <p:spPr>
          <a:xfrm>
            <a:off x="914400" y="1828800"/>
            <a:ext cx="100584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Key aspects of Northeast Atlantic mackerel</a:t>
            </a:r>
          </a:p>
        </p:txBody>
      </p:sp>
      <p:sp>
        <p:nvSpPr>
          <p:cNvPr id="3" name="Content"/>
          <p:cNvSpPr>
            <a:spLocks noGrp="1"/>
          </p:cNvSpPr>
          <p:nvPr>
            <p:ph idx="1"/>
          </p:nvPr>
        </p:nvSpPr>
        <p:spPr>
          <a:xfrm>
            <a:off x="779229" y="1290181"/>
            <a:ext cx="10821724" cy="5060515"/>
          </a:xfrm>
        </p:spPr>
        <p:txBody>
          <a:bodyPr/>
          <a:lstStyle/>
          <a:p>
            <a:pPr/>
            <a:r>
              <a:rPr/>
              <a:t>Catch area has expanded, and is contracting</a:t>
            </a:r>
          </a:p>
          <a:p>
            <a:pPr/>
            <a:r>
              <a:rPr/>
              <a:t>No agreement on sharing. Large overshoot catch over advice</a:t>
            </a:r>
          </a:p>
          <a:p>
            <a:pPr/>
            <a:r>
              <a:rPr/>
              <a:t>High recruitment, but stock coming down</a:t>
            </a:r>
          </a:p>
          <a:p>
            <a:pPr/>
            <a:r>
              <a:rPr/>
              <a:t>Very uncertain assessment</a:t>
            </a:r>
          </a:p>
          <a:p>
            <a:pPr/>
            <a:r>
              <a:rPr/>
              <a:t>Advice for 2023 slightly lower than advice 2022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779230" y="0"/>
            <a:ext cx="10821724" cy="1143000"/>
          </a:xfrm>
        </p:spPr>
        <p:txBody>
          <a:bodyPr/>
          <a:lstStyle/>
          <a:p>
            <a:r>
              <a:rPr/>
              <a:t>Mackerel: catch area expanding and contracting</a:t>
            </a:r>
          </a:p>
        </p:txBody>
      </p:sp>
      <p:pic>
        <p:nvPicPr>
          <p:cNvPr id="3" name="Content" descr=""/>
          <p:cNvPicPr>
            <a:picLocks noGrp="1"/>
          </p:cNvPicPr>
          <p:nvPr>
            <p:ph idx="1"/>
          </p:nvPr>
        </p:nvPicPr>
        <p:blipFill>
          <a:blip cstate="print" r:embed="rId2"/>
          <a:stretch>
            <a:fillRect/>
          </a:stretch>
        </p:blipFill>
        <p:spPr>
          <a:xfrm>
            <a:off x="779229" y="1290181"/>
            <a:ext cx="10821724" cy="5060515"/>
          </a:xfrm>
          <a:prstGeom prst="rect">
            <a:avLst/>
          </a:prstGeom>
        </p:spPr>
      </p:pic>
      <p:sp>
        <p:nvSpPr>
          <p:cNvPr id="4" name="Footer"/>
          <p:cNvSpPr>
            <a:spLocks noGrp="1"/>
          </p:cNvSpPr>
          <p:nvPr>
            <p:ph type="ftr" sz="quarter" idx="11"/>
          </p:nvPr>
        </p:nvSpPr>
        <p:spPr>
          <a:xfrm>
            <a:off x="126337" y="6528021"/>
            <a:ext cx="7657989" cy="333955"/>
          </a:xfrm>
        </p:spPr>
        <p:txBody>
          <a:bodyPr/>
          <a:lstStyle/>
          <a:p>
            <a:r>
              <a:rPr/>
              <a:t>ICES WGWIDE 2022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5" baseType="lpstr">
      <vt:lpstr>Arial</vt:lpstr>
      <vt:lpstr>Calibri</vt:lpstr>
      <vt:lpstr>Microsoft Sans Serif</vt:lpstr>
      <vt:lpstr>Times New Roman</vt:lpstr>
      <vt:lpstr>Office Theme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Office PowerPoint</Application>
  <PresentationFormat>On-screen Show (4:3)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In the morning</dc:title>
  <dc:creator>Martin Pastoors</dc:creator>
  <cp:keywords/>
  <cp:lastModifiedBy/>
  <cp:revision>24</cp:revision>
  <dcterms:created xsi:type="dcterms:W3CDTF">2019-10-03T16:55:33Z</dcterms:created>
  <dcterms:modified xsi:type="dcterms:W3CDTF">2023-04-24T10:54:01Z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utput">
    <vt:lpwstr>powerpoint_presentation</vt:lpwstr>
  </property>
</Properties>
</file>